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"/>
      <p:regular r:id="rId17"/>
    </p:embeddedFont>
    <p:embeddedFont>
      <p:font typeface="Poppins"/>
      <p:regular r:id="rId18"/>
    </p:embeddedFont>
    <p:embeddedFont>
      <p:font typeface="Poppins"/>
      <p:regular r:id="rId19"/>
    </p:embeddedFont>
    <p:embeddedFont>
      <p:font typeface="Poppi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duce-burst-pat-mixture.trycloudflare.com" TargetMode="External"/><Relationship Id="rId1" Type="http://schemas.openxmlformats.org/officeDocument/2006/relationships/image" Target="../media/image-9-1.png"/><Relationship Id="rId3" Type="http://schemas.openxmlformats.org/officeDocument/2006/relationships/image" Target="../media/image-9-2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2414707"/>
            <a:ext cx="13203674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Healthcare Test-Results Analytics Dashboard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3618786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Streaming • MLlib - Powered Insights • Secure Access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9129" y="4147304"/>
            <a:ext cx="185380" cy="1853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9129" y="4416385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6" name="Text 3"/>
          <p:cNvSpPr/>
          <p:nvPr/>
        </p:nvSpPr>
        <p:spPr>
          <a:xfrm>
            <a:off x="649129" y="4554736"/>
            <a:ext cx="3350895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5-Second Auto Refresh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649129" y="5082421"/>
            <a:ext cx="432042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Live data updates for immediate clinical insights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4930" y="4147304"/>
            <a:ext cx="185380" cy="18538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154930" y="4416385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0" name="Text 6"/>
          <p:cNvSpPr/>
          <p:nvPr/>
        </p:nvSpPr>
        <p:spPr>
          <a:xfrm>
            <a:off x="5154930" y="4554736"/>
            <a:ext cx="3935492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Password-Protected Access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5154930" y="5082421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Secure public URL with authentication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0731" y="4147304"/>
            <a:ext cx="185380" cy="185380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60731" y="4416385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4" name="Text 9"/>
          <p:cNvSpPr/>
          <p:nvPr/>
        </p:nvSpPr>
        <p:spPr>
          <a:xfrm>
            <a:off x="9660731" y="455473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Predictive Intelligence</a:t>
            </a:r>
            <a:endParaRPr lang="en-US" sz="2600" dirty="0"/>
          </a:p>
        </p:txBody>
      </p:sp>
      <p:sp>
        <p:nvSpPr>
          <p:cNvPr id="15" name="Text 10"/>
          <p:cNvSpPr/>
          <p:nvPr/>
        </p:nvSpPr>
        <p:spPr>
          <a:xfrm>
            <a:off x="9660731" y="5082421"/>
            <a:ext cx="432042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ML-driven KPIs and actionable hospital insights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28" y="498991"/>
            <a:ext cx="7692866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Future Enhancements &amp; Roadmap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494228" y="1415772"/>
            <a:ext cx="1364194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Our current implementation demonstrates core capabilities. The following enhancements will transform this proof-of-concept into a production-grade hospital analytics platform.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494228" y="1800463"/>
            <a:ext cx="317778" cy="317778"/>
          </a:xfrm>
          <a:prstGeom prst="roundRect">
            <a:avLst>
              <a:gd name="adj" fmla="val 66667"/>
            </a:avLst>
          </a:prstGeom>
          <a:solidFill>
            <a:srgbClr val="ECDFE3"/>
          </a:solidFill>
          <a:ln/>
        </p:spPr>
      </p:sp>
      <p:sp>
        <p:nvSpPr>
          <p:cNvPr id="5" name="Text 3"/>
          <p:cNvSpPr/>
          <p:nvPr/>
        </p:nvSpPr>
        <p:spPr>
          <a:xfrm>
            <a:off x="953214" y="1848922"/>
            <a:ext cx="370105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Enterprise Streaming Integration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53214" y="2250877"/>
            <a:ext cx="1318295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Replace simulation with Kafka or MQTT for true real-time ingestion from hospital HL7/FHIR feeds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94228" y="2759154"/>
            <a:ext cx="317778" cy="317778"/>
          </a:xfrm>
          <a:prstGeom prst="roundRect">
            <a:avLst>
              <a:gd name="adj" fmla="val 66667"/>
            </a:avLst>
          </a:prstGeom>
          <a:solidFill>
            <a:srgbClr val="ECDFE3"/>
          </a:solidFill>
          <a:ln/>
        </p:spPr>
      </p:sp>
      <p:sp>
        <p:nvSpPr>
          <p:cNvPr id="8" name="Text 6"/>
          <p:cNvSpPr/>
          <p:nvPr/>
        </p:nvSpPr>
        <p:spPr>
          <a:xfrm>
            <a:off x="953214" y="2807613"/>
            <a:ext cx="3294102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 Warehouse Architecture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53214" y="3209568"/>
            <a:ext cx="1318295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Migrate to PostgreSQL with dbt transformations for enterprise-scale analytics and historical trend analysis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94228" y="3717846"/>
            <a:ext cx="317778" cy="317778"/>
          </a:xfrm>
          <a:prstGeom prst="roundRect">
            <a:avLst>
              <a:gd name="adj" fmla="val 66667"/>
            </a:avLst>
          </a:prstGeom>
          <a:solidFill>
            <a:srgbClr val="ECDFE3"/>
          </a:solidFill>
          <a:ln/>
        </p:spPr>
      </p:sp>
      <p:sp>
        <p:nvSpPr>
          <p:cNvPr id="11" name="Text 9"/>
          <p:cNvSpPr/>
          <p:nvPr/>
        </p:nvSpPr>
        <p:spPr>
          <a:xfrm>
            <a:off x="953214" y="3766304"/>
            <a:ext cx="324790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MLflow Model Management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53214" y="4168259"/>
            <a:ext cx="1318295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Enable automated model retraining, versioning, and A/B testing to continuously improve prediction accuracy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94228" y="4676537"/>
            <a:ext cx="317778" cy="317778"/>
          </a:xfrm>
          <a:prstGeom prst="roundRect">
            <a:avLst>
              <a:gd name="adj" fmla="val 66667"/>
            </a:avLst>
          </a:prstGeom>
          <a:solidFill>
            <a:srgbClr val="ECDFE3"/>
          </a:solidFill>
          <a:ln/>
        </p:spPr>
      </p:sp>
      <p:sp>
        <p:nvSpPr>
          <p:cNvPr id="14" name="Text 12"/>
          <p:cNvSpPr/>
          <p:nvPr/>
        </p:nvSpPr>
        <p:spPr>
          <a:xfrm>
            <a:off x="953214" y="4724995"/>
            <a:ext cx="298739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Role-Based Access Control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53214" y="5126950"/>
            <a:ext cx="1318295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Implement granular permissions within hospital VPN for doctors, administrators, and data analysts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94228" y="5635228"/>
            <a:ext cx="317778" cy="317778"/>
          </a:xfrm>
          <a:prstGeom prst="roundRect">
            <a:avLst>
              <a:gd name="adj" fmla="val 66667"/>
            </a:avLst>
          </a:prstGeom>
          <a:solidFill>
            <a:srgbClr val="ECDFE3"/>
          </a:solidFill>
          <a:ln/>
        </p:spPr>
      </p:sp>
      <p:sp>
        <p:nvSpPr>
          <p:cNvPr id="17" name="Text 15"/>
          <p:cNvSpPr/>
          <p:nvPr/>
        </p:nvSpPr>
        <p:spPr>
          <a:xfrm>
            <a:off x="953214" y="5683687"/>
            <a:ext cx="330755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Mobile Dashboard Expansion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53214" y="6085642"/>
            <a:ext cx="1318295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Native mobile interface for on-the-go access by physicians and clinical teams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494228" y="6540884"/>
            <a:ext cx="13641943" cy="25241"/>
          </a:xfrm>
          <a:prstGeom prst="rect">
            <a:avLst/>
          </a:prstGeom>
          <a:solidFill>
            <a:srgbClr val="6E6666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94228" y="6777871"/>
            <a:ext cx="4060508" cy="50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Thank You!</a:t>
            </a:r>
            <a:endParaRPr lang="en-US" sz="3150" dirty="0"/>
          </a:p>
        </p:txBody>
      </p:sp>
      <p:sp>
        <p:nvSpPr>
          <p:cNvPr id="21" name="Text 19"/>
          <p:cNvSpPr/>
          <p:nvPr/>
        </p:nvSpPr>
        <p:spPr>
          <a:xfrm>
            <a:off x="494228" y="7497128"/>
            <a:ext cx="13641943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Making healthcare analytics faster, smarter, and real-time.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Questions are welcome.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🤝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527215"/>
            <a:ext cx="10760273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The Challenge Hospitals Face Today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2731294"/>
            <a:ext cx="133321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Modern healthcare generates massive volumes of diagnostic data, yet critical insights remain locked in static reports. Clinical teams need immediate access to actionable intelligence.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3533299"/>
            <a:ext cx="6573322" cy="1491853"/>
          </a:xfrm>
          <a:prstGeom prst="roundRect">
            <a:avLst>
              <a:gd name="adj" fmla="val 18650"/>
            </a:avLst>
          </a:prstGeom>
          <a:solidFill>
            <a:srgbClr val="ECDFE3"/>
          </a:solidFill>
          <a:ln/>
        </p:spPr>
      </p:sp>
      <p:sp>
        <p:nvSpPr>
          <p:cNvPr id="5" name="Text 3"/>
          <p:cNvSpPr/>
          <p:nvPr/>
        </p:nvSpPr>
        <p:spPr>
          <a:xfrm>
            <a:off x="834509" y="371867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Volume Overload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834509" y="4246364"/>
            <a:ext cx="62025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Hospitals process thousands of diagnostic results daily across labs, imaging, and testing facilities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07831" y="3533299"/>
            <a:ext cx="6573441" cy="1491853"/>
          </a:xfrm>
          <a:prstGeom prst="roundRect">
            <a:avLst>
              <a:gd name="adj" fmla="val 18650"/>
            </a:avLst>
          </a:prstGeom>
          <a:solidFill>
            <a:srgbClr val="ECDFE3"/>
          </a:solidFill>
          <a:ln/>
        </p:spPr>
      </p:sp>
      <p:sp>
        <p:nvSpPr>
          <p:cNvPr id="8" name="Text 6"/>
          <p:cNvSpPr/>
          <p:nvPr/>
        </p:nvSpPr>
        <p:spPr>
          <a:xfrm>
            <a:off x="7593211" y="371867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Static Reporting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7593211" y="4246364"/>
            <a:ext cx="62026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Reports arrive delayed and non-interactive, preventing real-time clinical decision support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49129" y="5210532"/>
            <a:ext cx="6573322" cy="1491853"/>
          </a:xfrm>
          <a:prstGeom prst="roundRect">
            <a:avLst>
              <a:gd name="adj" fmla="val 18650"/>
            </a:avLst>
          </a:prstGeom>
          <a:solidFill>
            <a:srgbClr val="ECDFE3"/>
          </a:solidFill>
          <a:ln/>
        </p:spPr>
      </p:sp>
      <p:sp>
        <p:nvSpPr>
          <p:cNvPr id="11" name="Text 9"/>
          <p:cNvSpPr/>
          <p:nvPr/>
        </p:nvSpPr>
        <p:spPr>
          <a:xfrm>
            <a:off x="834509" y="539591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Limited Analytics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34509" y="5923598"/>
            <a:ext cx="62025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Doctors lack drill-down capabilities and ML-driven pattern recognition for faster diagnosis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407831" y="5210532"/>
            <a:ext cx="6573441" cy="1491853"/>
          </a:xfrm>
          <a:prstGeom prst="roundRect">
            <a:avLst>
              <a:gd name="adj" fmla="val 18650"/>
            </a:avLst>
          </a:prstGeom>
          <a:solidFill>
            <a:srgbClr val="ECDFE3"/>
          </a:solidFill>
          <a:ln/>
        </p:spPr>
      </p:sp>
      <p:sp>
        <p:nvSpPr>
          <p:cNvPr id="14" name="Text 12"/>
          <p:cNvSpPr/>
          <p:nvPr/>
        </p:nvSpPr>
        <p:spPr>
          <a:xfrm>
            <a:off x="7593211" y="539591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Delayed Decisions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593211" y="5923598"/>
            <a:ext cx="62026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Information lag directly impacts treatment speed, accuracy, and patient outcomes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721400"/>
            <a:ext cx="11936611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An End-to-End Smart Analytics Pipeline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1925479"/>
            <a:ext cx="133321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built a comprehensive solution that transforms raw diagnostic data into real-time clinical intelligence through advanced streaming, machine learning, and secure visualization.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129" y="2727484"/>
            <a:ext cx="927378" cy="11951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1887" y="291286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Real-Time Streaming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761887" y="3440549"/>
            <a:ext cx="122193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Simulated data ingestion with 5-second refresh cycles mimicking live hospital systems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9" y="3922633"/>
            <a:ext cx="927378" cy="11951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61887" y="410801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MLlib Intelligence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1761887" y="4635698"/>
            <a:ext cx="122193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Regression, classification, and clustering models deliver predictive insights and patient segmentation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" y="5117783"/>
            <a:ext cx="927378" cy="11951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61887" y="530316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Interactive Dashboard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>
            <a:off x="1761887" y="5830848"/>
            <a:ext cx="122193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Streamlit and Plotly power dynamic visualizations with intuitive drill-down navigation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9" y="6312932"/>
            <a:ext cx="927378" cy="11951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61887" y="649831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Secure Tunnel</a:t>
            </a:r>
            <a:endParaRPr lang="en-US" sz="2600" dirty="0"/>
          </a:p>
        </p:txBody>
      </p:sp>
      <p:sp>
        <p:nvSpPr>
          <p:cNvPr id="15" name="Text 9"/>
          <p:cNvSpPr/>
          <p:nvPr/>
        </p:nvSpPr>
        <p:spPr>
          <a:xfrm>
            <a:off x="1761887" y="7025997"/>
            <a:ext cx="122193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Cloudflared encryption with password authentication ensures controlled access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129546"/>
            <a:ext cx="9092565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Technology Stack Architecture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2333625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Each layer of our pipeline is optimized for healthcare analytics, combining proven open-source technologies with enterprise-grade security.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2838926"/>
            <a:ext cx="13332143" cy="3755708"/>
          </a:xfrm>
          <a:prstGeom prst="roundRect">
            <a:avLst>
              <a:gd name="adj" fmla="val 74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6749" y="2846546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42248" y="2965371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Layer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841081" y="2965371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Technology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6749" y="3380899"/>
            <a:ext cx="13316903" cy="53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42248" y="3499723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Ingestion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4841081" y="3499723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CSV / Socket Simulator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6749" y="3915251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42248" y="4034076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Processing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4841081" y="4034076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PySpark MLlib (PCA, Random Forest, Logistic Regression, K-Means)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6749" y="4449604"/>
            <a:ext cx="13316903" cy="53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42248" y="4568428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Storage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841081" y="4568428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Local CSV (Simulated Streaming)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56749" y="4983956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42248" y="5102781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Visualization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4841081" y="5102781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Streamlit + Plotly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56749" y="5518309"/>
            <a:ext cx="13316903" cy="53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42248" y="5637133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4841081" y="5637133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Cloudflared (Password-Protected)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56749" y="6052661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42248" y="6171486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Refresh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4841081" y="6171486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Background Thread (5s Interval)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649129" y="6803231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architecture enables scalable, real-time analytics while maintaining data integrity and access control.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534120"/>
            <a:ext cx="10078998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Interactive Dashboard Capabilities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2830830"/>
            <a:ext cx="3999548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Dynamic KPIs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649129" y="3516035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Track critical metrics in real-time: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9129" y="3979664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tests processed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9129" y="4341257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Unique patients and hospitals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9129" y="4702850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Abnormal result percentage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9129" y="5064443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ML model accuracy scores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9129" y="5546527"/>
            <a:ext cx="3999548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Smart Filtering</a:t>
            </a:r>
            <a:endParaRPr lang="en-US" sz="3100" dirty="0"/>
          </a:p>
        </p:txBody>
      </p:sp>
      <p:sp>
        <p:nvSpPr>
          <p:cNvPr id="10" name="Text 8"/>
          <p:cNvSpPr/>
          <p:nvPr/>
        </p:nvSpPr>
        <p:spPr>
          <a:xfrm>
            <a:off x="649129" y="6231731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Drill down by date range, hospital, doctor, or city for granular analysis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49039" y="2830830"/>
            <a:ext cx="3999548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Live Visualizations</a:t>
            </a:r>
            <a:endParaRPr lang="en-US" sz="3100" dirty="0"/>
          </a:p>
        </p:txBody>
      </p:sp>
      <p:sp>
        <p:nvSpPr>
          <p:cNvPr id="12" name="Text 10"/>
          <p:cNvSpPr/>
          <p:nvPr/>
        </p:nvSpPr>
        <p:spPr>
          <a:xfrm>
            <a:off x="7549039" y="3516035"/>
            <a:ext cx="64398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Trend Analysis: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Monthly and quarterly patterns reveal seasonal variations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49039" y="4174331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Hospital Comparison: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Side-by-side performance benchmarking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49039" y="4535924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Doctor Metrics: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Bubble charts showing volume vs. accuracy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49039" y="4897517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Geographic View: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City TreeMaps for regional insights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49039" y="5361146"/>
            <a:ext cx="64398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Clean, intuitive UX with light theme optimized for clinical environments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508522"/>
            <a:ext cx="12345233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Machine Learning Models &amp; Performance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2712601"/>
            <a:ext cx="133321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Three complementary MLlib models provide comprehensive analytical coverage, from prediction to pattern discovery. All metrics update automatically with each data refresh.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3514606"/>
            <a:ext cx="4320421" cy="3206472"/>
          </a:xfrm>
          <a:prstGeom prst="roundRect">
            <a:avLst>
              <a:gd name="adj" fmla="val 8677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71989" y="3537466"/>
            <a:ext cx="4274701" cy="556379"/>
          </a:xfrm>
          <a:prstGeom prst="roundRect">
            <a:avLst>
              <a:gd name="adj" fmla="val 45077"/>
            </a:avLst>
          </a:prstGeom>
          <a:solidFill>
            <a:srgbClr val="ECDFE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70215" y="3676531"/>
            <a:ext cx="278130" cy="2781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7369" y="427922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Regression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857369" y="4806910"/>
            <a:ext cx="390394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Result Value Prediction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57369" y="5214818"/>
            <a:ext cx="390394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Metric: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RMSE (Lower is better)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57369" y="5622727"/>
            <a:ext cx="3903940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Forecasts numerical test outcomes based on patient history and demographics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5154930" y="3514606"/>
            <a:ext cx="4320421" cy="3206472"/>
          </a:xfrm>
          <a:prstGeom prst="roundRect">
            <a:avLst>
              <a:gd name="adj" fmla="val 8677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177790" y="3537466"/>
            <a:ext cx="4274701" cy="556379"/>
          </a:xfrm>
          <a:prstGeom prst="roundRect">
            <a:avLst>
              <a:gd name="adj" fmla="val 45077"/>
            </a:avLst>
          </a:prstGeom>
          <a:solidFill>
            <a:srgbClr val="ECDFE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6016" y="3676531"/>
            <a:ext cx="278130" cy="27813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63170" y="427922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Classification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5363170" y="4806910"/>
            <a:ext cx="390394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Abnormality Detection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5363170" y="5214818"/>
            <a:ext cx="390394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Metric: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Accuracy (Higher is better)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5363170" y="5622727"/>
            <a:ext cx="390394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Flags high-risk results requiring immediate clinical attention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9660731" y="3514606"/>
            <a:ext cx="4320421" cy="3206472"/>
          </a:xfrm>
          <a:prstGeom prst="roundRect">
            <a:avLst>
              <a:gd name="adj" fmla="val 8677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9683591" y="3537466"/>
            <a:ext cx="4274701" cy="556379"/>
          </a:xfrm>
          <a:prstGeom prst="roundRect">
            <a:avLst>
              <a:gd name="adj" fmla="val 45077"/>
            </a:avLst>
          </a:prstGeom>
          <a:solidFill>
            <a:srgbClr val="ECDFE3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1817" y="3676531"/>
            <a:ext cx="278130" cy="27813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68972" y="427922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Clustering</a:t>
            </a:r>
            <a:endParaRPr lang="en-US" sz="2600" dirty="0"/>
          </a:p>
        </p:txBody>
      </p:sp>
      <p:sp>
        <p:nvSpPr>
          <p:cNvPr id="22" name="Text 17"/>
          <p:cNvSpPr/>
          <p:nvPr/>
        </p:nvSpPr>
        <p:spPr>
          <a:xfrm>
            <a:off x="9868972" y="4806910"/>
            <a:ext cx="390394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Patient Segmentation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9868972" y="5214818"/>
            <a:ext cx="390394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Metric: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Silhouette Score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9868972" y="5622727"/>
            <a:ext cx="390394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Identifies patient cohorts for personalized care pathways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939332" cy="80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0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Real-Time Refresh Architecture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623768" y="1647111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Our streaming simulation delivers the experience of live hospital data without the overhead of continuous model retraining.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2400062"/>
            <a:ext cx="6602373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1886" y="3112770"/>
            <a:ext cx="3202424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 Generation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801886" y="3619976"/>
            <a:ext cx="624613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Background thread simulates new test results, updating CSV files every 5 seconds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259" y="2132767"/>
            <a:ext cx="660237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82376" y="2845475"/>
            <a:ext cx="3202424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Auto-Refresh Trigger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582376" y="3352681"/>
            <a:ext cx="624613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Streamlit detects file changes and automatically refreshes the dashboard interface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" y="4813816"/>
            <a:ext cx="6602373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1886" y="5526524"/>
            <a:ext cx="3202424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Efficient I/O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801886" y="6033730"/>
            <a:ext cx="624613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Chart updates use I/O operations only—no model retraining overhead on each cycle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59" y="4546521"/>
            <a:ext cx="660237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2376" y="5259229"/>
            <a:ext cx="3202424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Live Experience</a:t>
            </a:r>
            <a:endParaRPr lang="en-US" sz="2500" dirty="0"/>
          </a:p>
        </p:txBody>
      </p:sp>
      <p:sp>
        <p:nvSpPr>
          <p:cNvPr id="15" name="Text 9"/>
          <p:cNvSpPr/>
          <p:nvPr/>
        </p:nvSpPr>
        <p:spPr>
          <a:xfrm>
            <a:off x="7582376" y="5766435"/>
            <a:ext cx="624613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Users see data appear in real-time, mimicking production hospital streaming systems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23768" y="6982658"/>
            <a:ext cx="13382863" cy="757238"/>
          </a:xfrm>
          <a:prstGeom prst="roundRect">
            <a:avLst>
              <a:gd name="adj" fmla="val 35305"/>
            </a:avLst>
          </a:prstGeom>
          <a:solidFill>
            <a:srgbClr val="E2CFD4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86" y="7255193"/>
            <a:ext cx="222766" cy="17811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02769" y="7205305"/>
            <a:ext cx="1262574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approach balances live data presentation with computational efficiency, ideal for demo and testing environments.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933807"/>
            <a:ext cx="7602974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Security &amp; Access Control</a:t>
            </a:r>
            <a:endParaRPr lang="en-US" sz="5200" dirty="0"/>
          </a:p>
        </p:txBody>
      </p:sp>
      <p:sp>
        <p:nvSpPr>
          <p:cNvPr id="3" name="Shape 1"/>
          <p:cNvSpPr/>
          <p:nvPr/>
        </p:nvSpPr>
        <p:spPr>
          <a:xfrm>
            <a:off x="649129" y="2137886"/>
            <a:ext cx="6573322" cy="2233613"/>
          </a:xfrm>
          <a:prstGeom prst="roundRect">
            <a:avLst>
              <a:gd name="adj" fmla="val 12457"/>
            </a:avLst>
          </a:prstGeom>
          <a:solidFill>
            <a:srgbClr val="ECDFE3"/>
          </a:solidFill>
          <a:ln/>
        </p:spPr>
      </p:sp>
      <p:sp>
        <p:nvSpPr>
          <p:cNvPr id="4" name="Shape 2"/>
          <p:cNvSpPr/>
          <p:nvPr/>
        </p:nvSpPr>
        <p:spPr>
          <a:xfrm>
            <a:off x="834509" y="2323267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7504" y="2476143"/>
            <a:ext cx="250388" cy="250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4509" y="306502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Cloudflared Tunnel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834509" y="3592711"/>
            <a:ext cx="62025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Secure HTTPS access without exposing server infrastructure or opening firewall ports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7831" y="2137886"/>
            <a:ext cx="6573441" cy="2233613"/>
          </a:xfrm>
          <a:prstGeom prst="roundRect">
            <a:avLst>
              <a:gd name="adj" fmla="val 12457"/>
            </a:avLst>
          </a:prstGeom>
          <a:solidFill>
            <a:srgbClr val="ECDFE3"/>
          </a:solidFill>
          <a:ln/>
        </p:spPr>
      </p:sp>
      <p:sp>
        <p:nvSpPr>
          <p:cNvPr id="9" name="Shape 6"/>
          <p:cNvSpPr/>
          <p:nvPr/>
        </p:nvSpPr>
        <p:spPr>
          <a:xfrm>
            <a:off x="7593211" y="2323267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6206" y="2476143"/>
            <a:ext cx="250388" cy="2503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93211" y="3065026"/>
            <a:ext cx="3659148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Password Authentication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>
            <a:off x="7593211" y="3592711"/>
            <a:ext cx="62026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User-defined password gate controls entry, limiting access to authorized stakeholders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49129" y="4556879"/>
            <a:ext cx="6573322" cy="2233613"/>
          </a:xfrm>
          <a:prstGeom prst="roundRect">
            <a:avLst>
              <a:gd name="adj" fmla="val 12457"/>
            </a:avLst>
          </a:prstGeom>
          <a:solidFill>
            <a:srgbClr val="ECDFE3"/>
          </a:solidFill>
          <a:ln/>
        </p:spPr>
      </p:sp>
      <p:sp>
        <p:nvSpPr>
          <p:cNvPr id="14" name="Shape 10"/>
          <p:cNvSpPr/>
          <p:nvPr/>
        </p:nvSpPr>
        <p:spPr>
          <a:xfrm>
            <a:off x="834509" y="4742259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04" y="4895136"/>
            <a:ext cx="250388" cy="2503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34509" y="548401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Dummy Test Data</a:t>
            </a:r>
            <a:endParaRPr lang="en-US" sz="2600" dirty="0"/>
          </a:p>
        </p:txBody>
      </p:sp>
      <p:sp>
        <p:nvSpPr>
          <p:cNvPr id="17" name="Text 12"/>
          <p:cNvSpPr/>
          <p:nvPr/>
        </p:nvSpPr>
        <p:spPr>
          <a:xfrm>
            <a:off x="834509" y="6011704"/>
            <a:ext cx="62025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Uses synthetic datasets with zero PHI or privacy risk—fully compliant for public demonstration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407831" y="4556879"/>
            <a:ext cx="6573441" cy="2233613"/>
          </a:xfrm>
          <a:prstGeom prst="roundRect">
            <a:avLst>
              <a:gd name="adj" fmla="val 12457"/>
            </a:avLst>
          </a:prstGeom>
          <a:solidFill>
            <a:srgbClr val="ECDFE3"/>
          </a:solidFill>
          <a:ln/>
        </p:spPr>
      </p:sp>
      <p:sp>
        <p:nvSpPr>
          <p:cNvPr id="19" name="Shape 14"/>
          <p:cNvSpPr/>
          <p:nvPr/>
        </p:nvSpPr>
        <p:spPr>
          <a:xfrm>
            <a:off x="7593211" y="4742259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6206" y="4895136"/>
            <a:ext cx="250388" cy="2503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93211" y="548401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Hospital-Ready</a:t>
            </a:r>
            <a:endParaRPr lang="en-US" sz="2600" dirty="0"/>
          </a:p>
        </p:txBody>
      </p:sp>
      <p:sp>
        <p:nvSpPr>
          <p:cNvPr id="22" name="Text 16"/>
          <p:cNvSpPr/>
          <p:nvPr/>
        </p:nvSpPr>
        <p:spPr>
          <a:xfrm>
            <a:off x="7593211" y="6011704"/>
            <a:ext cx="62026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Architecture suitable for internal testing and clinical workflow validation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649129" y="6999089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security model enables safe external access while maintaining data protection standards required for healthcare demonstrations.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211104"/>
            <a:ext cx="13331904" cy="166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Live Demo Access</a:t>
            </a:r>
            <a:endParaRPr lang="en-US" sz="10450" dirty="0"/>
          </a:p>
        </p:txBody>
      </p:sp>
      <p:sp>
        <p:nvSpPr>
          <p:cNvPr id="3" name="Text 1"/>
          <p:cNvSpPr/>
          <p:nvPr/>
        </p:nvSpPr>
        <p:spPr>
          <a:xfrm>
            <a:off x="649129" y="3248382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Experience the dashboard in action. All charts, KPIs, and ML insights refresh automatically every 5 seconds.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3753683"/>
            <a:ext cx="13332143" cy="1971437"/>
          </a:xfrm>
          <a:prstGeom prst="roundRect">
            <a:avLst>
              <a:gd name="adj" fmla="val 14113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7369" y="396192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🔗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Demo URL</a:t>
            </a:r>
            <a:endParaRPr lang="en-US" sz="260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369" y="4587002"/>
            <a:ext cx="12915662" cy="9298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49129" y="5933718"/>
            <a:ext cx="13332143" cy="1084659"/>
          </a:xfrm>
          <a:prstGeom prst="roundRect">
            <a:avLst>
              <a:gd name="adj" fmla="val 25652"/>
            </a:avLst>
          </a:prstGeom>
          <a:solidFill>
            <a:srgbClr val="E2CF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9" y="6208871"/>
            <a:ext cx="231815" cy="1853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51704" y="6165413"/>
            <a:ext cx="12544187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Click the link on your mobile device for instant access, or visit the URL above from any browser. The dashboard is fully responsive and optimized for desktop and tablet viewing.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2025-10-21T08:09:58Z</dcterms:created>
  <dcterms:modified xsi:type="dcterms:W3CDTF">2025-10-21T08:09:58Z</dcterms:modified>
</cp:coreProperties>
</file>